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8"/>
  </p:notesMasterIdLst>
  <p:sldIdLst>
    <p:sldId id="256" r:id="rId2"/>
    <p:sldId id="258" r:id="rId3"/>
    <p:sldId id="260" r:id="rId4"/>
    <p:sldId id="261" r:id="rId5"/>
    <p:sldId id="300" r:id="rId6"/>
    <p:sldId id="301" r:id="rId7"/>
    <p:sldId id="272" r:id="rId8"/>
    <p:sldId id="299" r:id="rId9"/>
    <p:sldId id="283" r:id="rId10"/>
    <p:sldId id="302" r:id="rId11"/>
    <p:sldId id="303" r:id="rId12"/>
    <p:sldId id="297" r:id="rId13"/>
    <p:sldId id="304" r:id="rId14"/>
    <p:sldId id="298" r:id="rId15"/>
    <p:sldId id="305" r:id="rId16"/>
    <p:sldId id="290" r:id="rId17"/>
  </p:sldIdLst>
  <p:sldSz cx="9144000" cy="5143500" type="screen16x9"/>
  <p:notesSz cx="6858000" cy="9144000"/>
  <p:embeddedFontLst>
    <p:embeddedFont>
      <p:font typeface="Anaheim" panose="02000503000000000000" pitchFamily="2" charset="0"/>
      <p:regular r:id="rId19"/>
    </p:embeddedFont>
    <p:embeddedFont>
      <p:font typeface="Bebas Neue" panose="020B0606020202050201" pitchFamily="34" charset="0"/>
      <p:regular r:id="rId20"/>
    </p:embeddedFont>
    <p:embeddedFont>
      <p:font typeface="Cambria Math" panose="02040503050406030204" pitchFamily="18" charset="0"/>
      <p:regular r:id="rId21"/>
    </p:embeddedFont>
    <p:embeddedFont>
      <p:font typeface="Comfortaa" pitchFamily="2" charset="0"/>
      <p:regular r:id="rId22"/>
      <p:bold r:id="rId23"/>
    </p:embeddedFont>
    <p:embeddedFont>
      <p:font typeface="Comfortaa Medium" pitchFamily="2" charset="0"/>
      <p:regular r:id="rId24"/>
      <p:bold r:id="rId25"/>
    </p:embeddedFont>
    <p:embeddedFont>
      <p:font typeface="DM Sans" pitchFamily="2" charset="0"/>
      <p:regular r:id="rId26"/>
      <p:bold r:id="rId27"/>
      <p:italic r:id="rId28"/>
      <p:boldItalic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7573D8-2E99-499B-8E0F-C5265D4147FD}">
  <a:tblStyle styleId="{687573D8-2E99-499B-8E0F-C5265D4147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C9D647A-52DA-40F4-BBDE-432BCC3742E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99"/>
    <p:restoredTop sz="94577"/>
  </p:normalViewPr>
  <p:slideViewPr>
    <p:cSldViewPr snapToGrid="0">
      <p:cViewPr varScale="1">
        <p:scale>
          <a:sx n="155" d="100"/>
          <a:sy n="155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ng/Desktop/&#22823;&#19977;/&#24179;&#34892;&#31243;&#24335;&#35373;&#35336;/final/ti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CPU</a:t>
            </a:r>
            <a:r>
              <a:rPr lang="en-US" altLang="zh-TW" baseline="0"/>
              <a:t> / GPU time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CPU</c:v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[time.xlsx]工作表1!$A:$A</c:f>
              <c:numCache>
                <c:formatCode>General</c:formatCode>
                <c:ptCount val="1048576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</c:numCache>
            </c:numRef>
          </c:cat>
          <c:val>
            <c:numRef>
              <c:f>[time.xlsx]工作表1!$B$1:$B$10</c:f>
              <c:numCache>
                <c:formatCode>General</c:formatCode>
                <c:ptCount val="10"/>
                <c:pt idx="0">
                  <c:v>6.4999999999999994E-5</c:v>
                </c:pt>
                <c:pt idx="1">
                  <c:v>1.9799999999999999E-4</c:v>
                </c:pt>
                <c:pt idx="2">
                  <c:v>4.3899999999999999E-4</c:v>
                </c:pt>
                <c:pt idx="3">
                  <c:v>7.4899999999999999E-4</c:v>
                </c:pt>
                <c:pt idx="4">
                  <c:v>1.1709999999999999E-3</c:v>
                </c:pt>
                <c:pt idx="5">
                  <c:v>1.663E-3</c:v>
                </c:pt>
                <c:pt idx="6">
                  <c:v>2.287E-3</c:v>
                </c:pt>
                <c:pt idx="7">
                  <c:v>2.9420000000000002E-3</c:v>
                </c:pt>
                <c:pt idx="8">
                  <c:v>3.7369999999999999E-3</c:v>
                </c:pt>
                <c:pt idx="9">
                  <c:v>4.6129999999999999E-3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DA-7440-95C4-A595AFE68E29}"/>
            </c:ext>
          </c:extLst>
        </c:ser>
        <c:ser>
          <c:idx val="1"/>
          <c:order val="1"/>
          <c:tx>
            <c:v>GPU</c:v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[time.xlsx]工作表1!$A:$A</c:f>
              <c:numCache>
                <c:formatCode>General</c:formatCode>
                <c:ptCount val="1048576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</c:numCache>
            </c:numRef>
          </c:cat>
          <c:val>
            <c:numRef>
              <c:f>[time.xlsx]工作表1!$C$1:$C$10</c:f>
              <c:numCache>
                <c:formatCode>General</c:formatCode>
                <c:ptCount val="10"/>
                <c:pt idx="0">
                  <c:v>2.1999999999999999E-5</c:v>
                </c:pt>
                <c:pt idx="1">
                  <c:v>3.4E-5</c:v>
                </c:pt>
                <c:pt idx="2">
                  <c:v>2.4000000000000001E-5</c:v>
                </c:pt>
                <c:pt idx="3">
                  <c:v>3.6999999999999998E-5</c:v>
                </c:pt>
                <c:pt idx="4">
                  <c:v>3.6000000000000001E-5</c:v>
                </c:pt>
                <c:pt idx="5">
                  <c:v>3.1000000000000001E-5</c:v>
                </c:pt>
                <c:pt idx="6">
                  <c:v>2.4000000000000001E-5</c:v>
                </c:pt>
                <c:pt idx="7">
                  <c:v>2.8E-5</c:v>
                </c:pt>
                <c:pt idx="8">
                  <c:v>3.4E-5</c:v>
                </c:pt>
                <c:pt idx="9">
                  <c:v>3.0000000000000001E-5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DA-7440-95C4-A595AFE68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6046448"/>
        <c:axId val="756856080"/>
      </c:lineChart>
      <c:catAx>
        <c:axId val="756046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6856080"/>
        <c:crosses val="autoZero"/>
        <c:auto val="1"/>
        <c:lblAlgn val="ctr"/>
        <c:lblOffset val="100"/>
        <c:tickMarkSkip val="100"/>
        <c:noMultiLvlLbl val="0"/>
      </c:catAx>
      <c:valAx>
        <c:axId val="756856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6046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6:31:02.917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71392.90625"/>
      <inkml:brushProperty name="anchorY" value="-30518.54102"/>
      <inkml:brushProperty name="scaleFactor" value="0.5"/>
    </inkml:brush>
  </inkml:definitions>
  <inkml:trace contextRef="#ctx0" brushRef="#br0">1 1 24575,'23'0'0,"-3"0"0,-14 0 0,0 0 0,6 0 0,-5 0 0,5 0 0,-3 0 0,-2 0 0,5 0 0,-5 0 0,5 0 0,-2 0 0,0 0 0,-1 0 0,1 0 0,-3 0 0,6 0 0,-6 0 0,3 0 0,0 0 0,-2 0 0,5 0 0,-6 0 0,4 0 0,-2 0 0,-1 0 0,5 0 0,-6 0 0,3 0 0,0 0 0,-3 0 0,7 0 0,-7 0 0,3 0 0,0 0 0,-3 0 0,6 0 0,-6 0 0,3 0 0,-1 0 0,-1 0 0,4 0 0,-4 0 0,2 0 0,-1 0 0,-1 0 0,4 0 0,-4 0 0,1 0 0,0 0 0,-1 0 0,4 0 0,-4 0 0,2 0 0,-1 0 0,-2 0 0,6 0 0,-6 0 0,2 0 0,1 0 0,-3 0 0,6 0 0,-5 0 0,1 0 0,1 3 0,-3-2 0,5 2 0,-4-3 0,2 0 0,0 0 0,-3 0 0,6 0 0,-5 0 0,2 0 0,0 0 0,-3 0 0,4 0 0,-1 0 0,-2 0 0,2 0 0,0 0 0,-3 0 0,6 0 0,-6 0 0,3 0 0,0 0 0,-3 0 0,6 0 0,-5 0 0,1 0 0,1 0 0,-3 0 0,6 0 0,-5 0 0,2 0 0,0 0 0,-2 0 0,2 0 0,0 0 0,-3 0 0,5 0 0,-4 0 0,1 0 0,0 0 0,-1 0 0,4 0 0,-5 0 0,3 0 0,-1 0 0,-1 0 0,5 0 0,-6 0 0,4 0 0,-1 0 0,-2 0 0,3 0 0,-1 0 0,-2 0 0,3 0 0,-1 0 0,-2 0 0,3 0 0,-1 0 0,-1 0 0,1 0 0,1 0 0,-3 0 0,3 0 0,-1 0 0,-2 0 0,2 0 0,1 0 0,-3 0 0,5 0 0,-6 0 0,3 0 0,0 0 0,-3 0 0,7 0 0,-7 0 0,3 0 0,0 0 0,-3 0 0,7 0 0,-7 0 0,3 0 0,-1 0 0,-1 0 0,5 0 0,-6 0 0,4 0 0,-1 0 0,-2 0 0,3 0 0,-1 0 0,-2 0 0,2 0 0,1 0 0,-4 0 0,3 0 0,0 0 0,-2 0 0,6 0 0,-6 0 0,2 0 0,0 0 0,-2 0 0,2 0 0,1 0 0,-3 0 0,3 0 0,-1 0 0,-1 0 0,2 0 0,0 0 0,-3 0 0,3 0 0,0 0 0,2 0 0,-1 0 0,1 0 0,-6 0 0,1 0 0,4 0 0,-3 0 0,3 0 0,-4 0 0,-1 0 0,4 0 0,-2 0 0,1 0 0,1 0 0,-2 0 0,2 0 0,-1 0 0,-1 0 0,2 0 0,-1 0 0,-1 0 0,2 0 0,0 0 0,-3 0 0,3 0 0,0 0 0,-3 0 0,3 0 0,-1 0 0,-1 0 0,1 0 0,0 0 0,-2 0 0,2 0 0,0 0 0,-2 0 0,2 0 0,0 0 0,-3 0 0,6 0 0,-6 0 0,3 0 0,0 0 0,-3 0 0,6 0 0,-5 0 0,2 0 0,1 0 0,-2 0 0,1 0 0,1 0 0,-2 0 0,1 0 0,1 0 0,-2 0 0,2 0 0,-1 0 0,-2 0 0,3 0 0,0 0 0,-3 0 0,3 0 0,0 0 0,-3 0 0,3 0 0,0 0 0,-3 0 0,3 0 0,-1 0 0,-2 0 0,3 0 0,-1 0 0,-2 0 0,2 0 0,1 0 0,-4 0 0,4 0 0,-1 0 0,-2 0 0,3 0 0,-1 0 0,-2 0 0,2 0 0,1 0 0,-3 0 0,2 0 0,1 0 0,-3 0 0,3 0 0,-1 0 0,-1 0 0,1 0 0,1 0 0,-3 0 0,2 0 0,1 0 0,-3 0 0,2 0 0,0 0 0,-3 0 0,6 0 0,-6 0 0,3 0 0,1 0 0,-3 0 0,2 0 0,1 0 0,-4 0 0,4 0 0,-1 0 0,-2 0 0,3 0 0,-1 0 0,-1 0 0,1 0 0,1 0 0,-3 0 0,3 0 0,0 0 0,-3 0 0,3 0 0,0 0 0,2 0 0,-1 0 0,1 0 0,-6 0 0,1 0 0,3 0 0,-3 0 0,3 0 0,0 0 0,-3 0 0,3 0 0,0 0 0,-3 0 0,2 0 0,0 0 0,-2 0 0,4 0 0,-4 0 0,2 0 0,0 0 0,-2 0 0,2 0 0,0 0 0,-2 0 0,5 0 0,-6 0 0,4 0 0,-1 0 0,-1 0 0,1 0 0,1 0 0,-2 0 0,2 0 0,-1 0 0,-1 0 0,2 0 0,-1 0 0,-2 0 0,2 0 0,1 0 0,-3 0 0,2 0 0,1 0 0,-4 0 0,6 0 0,-5 0 0,2 0 0,0 0 0,-2 0 0,3 0 0,-1 0 0,-2 0 0,5 0 0,-5 0 0,2 0 0,0 0 0,-2 0 0,3 0 0,0 0 0,-3 0 0,3 0 0,0 0 0,-3 0 0,3 0 0,0 0 0,-3 0 0,3 0 0,0 0 0,-3 0 0,3 0 0,1 0 0,-3 0 0,9 0 0,-10 0 0,10 0 0,-9 0 0,3 0 0,-4 0 0,-1 0 0,4 0 0,-3 0 0,3 0 0,-1 0 0,-2 0 0,4 0 0,-5 0 0,6 0 0,-6 0 0,3 0 0,0 0 0,-2 0 0,2 0 0,1 0 0,-4 0 0,6 0 0,-5 0 0,2 0 0,0 0 0,-2 0 0,2 0 0,1 0 0,-2 0 0,1 0 0,1 0 0,-3 0 0,5 0 0,-6 0 0,2 0 0,3 0 0,-5 0 0,5 0 0,-3 0 0,-2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6:31:17.609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71392.90625"/>
      <inkml:brushProperty name="anchorY" value="-30518.54102"/>
      <inkml:brushProperty name="scaleFactor" value="0.5"/>
    </inkml:brush>
  </inkml:definitions>
  <inkml:trace contextRef="#ctx0" brushRef="#br0">1 1 24575,'23'0'0,"-3"0"0,-14 0 0,0 0 0,6 0 0,-5 0 0,5 0 0,-3 0 0,-2 0 0,5 0 0,-5 0 0,5 0 0,-2 0 0,0 0 0,-1 0 0,1 0 0,-3 0 0,6 0 0,-6 0 0,3 0 0,0 0 0,-2 0 0,5 0 0,-6 0 0,4 0 0,-2 0 0,-1 0 0,5 0 0,-6 0 0,3 0 0,0 0 0,-3 0 0,7 0 0,-7 0 0,3 0 0,0 0 0,-3 0 0,6 0 0,-6 0 0,3 0 0,-1 0 0,-1 0 0,4 0 0,-4 0 0,2 0 0,-1 0 0,-1 0 0,4 0 0,-4 0 0,1 0 0,0 0 0,-1 0 0,4 0 0,-4 0 0,2 0 0,-1 0 0,-2 0 0,6 0 0,-6 0 0,2 0 0,1 0 0,-3 0 0,6 0 0,-5 0 0,1 0 0,1 3 0,-3-2 0,5 2 0,-4-3 0,2 0 0,0 0 0,-3 0 0,6 0 0,-5 0 0,2 0 0,0 0 0,-3 0 0,4 0 0,-1 0 0,-2 0 0,2 0 0,0 0 0,-3 0 0,6 0 0,-6 0 0,3 0 0,0 0 0,-3 0 0,6 0 0,-5 0 0,1 0 0,1 0 0,-3 0 0,6 0 0,-5 0 0,2 0 0,0 0 0,-2 0 0,2 0 0,0 0 0,-3 0 0,5 0 0,-4 0 0,1 0 0,0 0 0,-1 0 0,4 0 0,-5 0 0,3 0 0,-1 0 0,-1 0 0,5 0 0,-6 0 0,4 0 0,-1 0 0,-2 0 0,3 0 0,-1 0 0,-2 0 0,3 0 0,-1 0 0,-2 0 0,3 0 0,-1 0 0,-1 0 0,1 0 0,1 0 0,-3 0 0,3 0 0,-1 0 0,-2 0 0,2 0 0,1 0 0,-3 0 0,5 0 0,-6 0 0,3 0 0,0 0 0,-3 0 0,7 0 0,-7 0 0,3 0 0,0 0 0,-3 0 0,7 0 0,-7 0 0,3 0 0,-1 0 0,-1 0 0,5 0 0,-6 0 0,4 0 0,-1 0 0,-2 0 0,3 0 0,-1 0 0,-2 0 0,2 0 0,1 0 0,-4 0 0,3 0 0,0 0 0,-2 0 0,6 0 0,-6 0 0,2 0 0,0 0 0,-2 0 0,2 0 0,1 0 0,-3 0 0,3 0 0,-1 0 0,-1 0 0,2 0 0,0 0 0,-3 0 0,3 0 0,0 0 0,2 0 0,-1 0 0,1 0 0,-6 0 0,1 0 0,4 0 0,-3 0 0,3 0 0,-4 0 0,-1 0 0,4 0 0,-2 0 0,1 0 0,1 0 0,-2 0 0,2 0 0,-1 0 0,-1 0 0,2 0 0,-1 0 0,-1 0 0,2 0 0,0 0 0,-3 0 0,3 0 0,0 0 0,-3 0 0,3 0 0,-1 0 0,-1 0 0,1 0 0,0 0 0,-2 0 0,2 0 0,0 0 0,-2 0 0,2 0 0,0 0 0,-3 0 0,6 0 0,-6 0 0,3 0 0,0 0 0,-3 0 0,6 0 0,-5 0 0,2 0 0,1 0 0,-2 0 0,1 0 0,1 0 0,-2 0 0,1 0 0,1 0 0,-2 0 0,2 0 0,-1 0 0,-2 0 0,3 0 0,0 0 0,-3 0 0,3 0 0,0 0 0,-3 0 0,3 0 0,0 0 0,-3 0 0,3 0 0,-1 0 0,-2 0 0,3 0 0,-1 0 0,-2 0 0,2 0 0,1 0 0,-4 0 0,4 0 0,-1 0 0,-2 0 0,3 0 0,-1 0 0,-2 0 0,2 0 0,1 0 0,-3 0 0,2 0 0,1 0 0,-3 0 0,3 0 0,-1 0 0,-1 0 0,1 0 0,1 0 0,-3 0 0,2 0 0,1 0 0,-3 0 0,2 0 0,0 0 0,-3 0 0,6 0 0,-6 0 0,3 0 0,1 0 0,-3 0 0,2 0 0,1 0 0,-4 0 0,4 0 0,-1 0 0,-2 0 0,3 0 0,-1 0 0,-1 0 0,1 0 0,1 0 0,-3 0 0,3 0 0,0 0 0,-3 0 0,3 0 0,0 0 0,2 0 0,-1 0 0,1 0 0,-6 0 0,1 0 0,3 0 0,-3 0 0,3 0 0,0 0 0,-3 0 0,3 0 0,0 0 0,-3 0 0,2 0 0,0 0 0,-2 0 0,4 0 0,-4 0 0,2 0 0,0 0 0,-2 0 0,2 0 0,0 0 0,-2 0 0,5 0 0,-6 0 0,4 0 0,-1 0 0,-1 0 0,1 0 0,1 0 0,-2 0 0,2 0 0,-1 0 0,-1 0 0,2 0 0,-1 0 0,-2 0 0,2 0 0,1 0 0,-3 0 0,2 0 0,1 0 0,-4 0 0,6 0 0,-5 0 0,2 0 0,0 0 0,-2 0 0,3 0 0,-1 0 0,-2 0 0,5 0 0,-5 0 0,2 0 0,0 0 0,-2 0 0,3 0 0,0 0 0,-3 0 0,3 0 0,0 0 0,-3 0 0,3 0 0,0 0 0,-3 0 0,3 0 0,0 0 0,-3 0 0,3 0 0,1 0 0,-3 0 0,9 0 0,-10 0 0,10 0 0,-9 0 0,3 0 0,-4 0 0,-1 0 0,4 0 0,-3 0 0,3 0 0,-1 0 0,-2 0 0,4 0 0,-5 0 0,6 0 0,-6 0 0,3 0 0,0 0 0,-2 0 0,2 0 0,1 0 0,-4 0 0,6 0 0,-5 0 0,2 0 0,0 0 0,-2 0 0,2 0 0,1 0 0,-2 0 0,1 0 0,1 0 0,-3 0 0,5 0 0,-6 0 0,2 0 0,3 0 0,-5 0 0,5 0 0,-3 0 0,-2 0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6:31:31.00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71392.90625"/>
      <inkml:brushProperty name="anchorY" value="-30518.54102"/>
      <inkml:brushProperty name="scaleFactor" value="0.5"/>
    </inkml:brush>
  </inkml:definitions>
  <inkml:trace contextRef="#ctx0" brushRef="#br0">1 1 24575,'23'0'0,"-3"0"0,-14 0 0,0 0 0,6 0 0,-5 0 0,5 0 0,-3 0 0,-2 0 0,5 0 0,-5 0 0,5 0 0,-2 0 0,0 0 0,-1 0 0,1 0 0,-3 0 0,6 0 0,-6 0 0,3 0 0,0 0 0,-2 0 0,5 0 0,-6 0 0,4 0 0,-2 0 0,-1 0 0,5 0 0,-6 0 0,3 0 0,0 0 0,-3 0 0,7 0 0,-7 0 0,3 0 0,0 0 0,-3 0 0,6 0 0,-6 0 0,3 0 0,-1 0 0,-1 0 0,4 0 0,-4 0 0,2 0 0,-1 0 0,-1 0 0,4 0 0,-4 0 0,1 0 0,0 0 0,-1 0 0,4 0 0,-4 0 0,2 0 0,-1 0 0,-2 0 0,6 0 0,-6 0 0,2 0 0,1 0 0,-3 0 0,6 0 0,-5 0 0,1 0 0,1 3 0,-3-2 0,5 2 0,-4-3 0,2 0 0,0 0 0,-3 0 0,6 0 0,-5 0 0,2 0 0,0 0 0,-3 0 0,4 0 0,-1 0 0,-2 0 0,2 0 0,0 0 0,-3 0 0,6 0 0,-6 0 0,3 0 0,0 0 0,-3 0 0,6 0 0,-5 0 0,1 0 0,1 0 0,-3 0 0,6 0 0,-5 0 0,2 0 0,0 0 0,-2 0 0,2 0 0,0 0 0,-3 0 0,5 0 0,-4 0 0,1 0 0,0 0 0,-1 0 0,4 0 0,-5 0 0,3 0 0,-1 0 0,-1 0 0,5 0 0,-6 0 0,4 0 0,-1 0 0,-2 0 0,3 0 0,-1 0 0,-2 0 0,3 0 0,-1 0 0,-2 0 0,3 0 0,-1 0 0,-1 0 0,1 0 0,1 0 0,-3 0 0,3 0 0,-1 0 0,-2 0 0,2 0 0,1 0 0,-3 0 0,5 0 0,-6 0 0,3 0 0,0 0 0,-3 0 0,7 0 0,-7 0 0,3 0 0,0 0 0,-3 0 0,7 0 0,-7 0 0,3 0 0,-1 0 0,-1 0 0,5 0 0,-6 0 0,4 0 0,-1 0 0,-2 0 0,3 0 0,-1 0 0,-2 0 0,2 0 0,1 0 0,-4 0 0,3 0 0,0 0 0,-2 0 0,6 0 0,-6 0 0,2 0 0,0 0 0,-2 0 0,2 0 0,1 0 0,-3 0 0,3 0 0,-1 0 0,-1 0 0,2 0 0,0 0 0,-3 0 0,3 0 0,0 0 0,2 0 0,-1 0 0,1 0 0,-6 0 0,1 0 0,4 0 0,-3 0 0,3 0 0,-4 0 0,-1 0 0,4 0 0,-2 0 0,1 0 0,1 0 0,-2 0 0,2 0 0,-1 0 0,-1 0 0,2 0 0,-1 0 0,-1 0 0,2 0 0,0 0 0,-3 0 0,3 0 0,0 0 0,-3 0 0,3 0 0,-1 0 0,-1 0 0,1 0 0,0 0 0,-2 0 0,2 0 0,0 0 0,-2 0 0,2 0 0,0 0 0,-3 0 0,6 0 0,-6 0 0,3 0 0,0 0 0,-3 0 0,6 0 0,-5 0 0,2 0 0,1 0 0,-2 0 0,1 0 0,1 0 0,-2 0 0,1 0 0,1 0 0,-2 0 0,2 0 0,-1 0 0,-2 0 0,3 0 0,0 0 0,-3 0 0,3 0 0,0 0 0,-3 0 0,3 0 0,0 0 0,-3 0 0,3 0 0,-1 0 0,-2 0 0,3 0 0,-1 0 0,-2 0 0,2 0 0,1 0 0,-4 0 0,4 0 0,-1 0 0,-2 0 0,3 0 0,-1 0 0,-2 0 0,2 0 0,1 0 0,-3 0 0,2 0 0,1 0 0,-3 0 0,3 0 0,-1 0 0,-1 0 0,1 0 0,1 0 0,-3 0 0,2 0 0,1 0 0,-3 0 0,2 0 0,0 0 0,-3 0 0,6 0 0,-6 0 0,3 0 0,1 0 0,-3 0 0,2 0 0,1 0 0,-4 0 0,4 0 0,-1 0 0,-2 0 0,3 0 0,-1 0 0,-1 0 0,1 0 0,1 0 0,-3 0 0,3 0 0,0 0 0,-3 0 0,3 0 0,0 0 0,2 0 0,-1 0 0,1 0 0,-6 0 0,1 0 0,3 0 0,-3 0 0,3 0 0,0 0 0,-3 0 0,3 0 0,0 0 0,-3 0 0,2 0 0,0 0 0,-2 0 0,4 0 0,-4 0 0,2 0 0,0 0 0,-2 0 0,2 0 0,0 0 0,-2 0 0,5 0 0,-6 0 0,4 0 0,-1 0 0,-1 0 0,1 0 0,1 0 0,-2 0 0,2 0 0,-1 0 0,-1 0 0,2 0 0,-1 0 0,-2 0 0,2 0 0,1 0 0,-3 0 0,2 0 0,1 0 0,-4 0 0,6 0 0,-5 0 0,2 0 0,0 0 0,-2 0 0,3 0 0,-1 0 0,-2 0 0,5 0 0,-5 0 0,2 0 0,0 0 0,-2 0 0,3 0 0,0 0 0,-3 0 0,3 0 0,0 0 0,-3 0 0,3 0 0,0 0 0,-3 0 0,3 0 0,0 0 0,-3 0 0,3 0 0,1 0 0,-3 0 0,9 0 0,-10 0 0,10 0 0,-9 0 0,3 0 0,-4 0 0,-1 0 0,4 0 0,-3 0 0,3 0 0,-1 0 0,-2 0 0,4 0 0,-5 0 0,6 0 0,-6 0 0,3 0 0,0 0 0,-2 0 0,2 0 0,1 0 0,-4 0 0,6 0 0,-5 0 0,2 0 0,0 0 0,-2 0 0,2 0 0,1 0 0,-2 0 0,1 0 0,1 0 0,-3 0 0,5 0 0,-6 0 0,2 0 0,3 0 0,-5 0 0,5 0 0,-3 0 0,-2 0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6348ff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06348ff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378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624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063e606fd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063e606fd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648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710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516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753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06348ffe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06348ffe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063e606fdb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063e606fdb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870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828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063e606fd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063e606fd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798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063e606fdb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063e606fdb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787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64450" y="1264225"/>
            <a:ext cx="6815100" cy="19272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20750" y="3232150"/>
            <a:ext cx="4702500" cy="475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w="38100" cap="flat" cmpd="sng">
            <a:solidFill>
              <a:srgbClr val="FFE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 hasCustomPrompt="1"/>
          </p:nvPr>
        </p:nvSpPr>
        <p:spPr>
          <a:xfrm>
            <a:off x="1258150" y="653300"/>
            <a:ext cx="1652100" cy="1511400"/>
          </a:xfrm>
          <a:prstGeom prst="rect">
            <a:avLst/>
          </a:prstGeom>
          <a:solidFill>
            <a:srgbClr val="072C4E">
              <a:alpha val="8631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754525" y="3682800"/>
            <a:ext cx="4863900" cy="464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3137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264400" y="661125"/>
            <a:ext cx="1652100" cy="1511400"/>
          </a:xfrm>
          <a:prstGeom prst="rect">
            <a:avLst/>
          </a:prstGeom>
          <a:solidFill>
            <a:srgbClr val="072C4E">
              <a:alpha val="8631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754525" y="3682800"/>
            <a:ext cx="4863900" cy="464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6522700" y="676775"/>
            <a:ext cx="1652100" cy="1511400"/>
          </a:xfrm>
          <a:prstGeom prst="rect">
            <a:avLst/>
          </a:prstGeom>
          <a:solidFill>
            <a:srgbClr val="072C4E">
              <a:alpha val="8631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2973725" y="3682800"/>
            <a:ext cx="4863900" cy="464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720000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2"/>
          </p:nvPr>
        </p:nvSpPr>
        <p:spPr>
          <a:xfrm>
            <a:off x="3419271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3"/>
          </p:nvPr>
        </p:nvSpPr>
        <p:spPr>
          <a:xfrm>
            <a:off x="720000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3419271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5"/>
          </p:nvPr>
        </p:nvSpPr>
        <p:spPr>
          <a:xfrm>
            <a:off x="6118549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6"/>
          </p:nvPr>
        </p:nvSpPr>
        <p:spPr>
          <a:xfrm>
            <a:off x="6118549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332020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3064616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332020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3064616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14" hasCustomPrompt="1"/>
          </p:nvPr>
        </p:nvSpPr>
        <p:spPr>
          <a:xfrm>
            <a:off x="6903949" y="1332020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 idx="15" hasCustomPrompt="1"/>
          </p:nvPr>
        </p:nvSpPr>
        <p:spPr>
          <a:xfrm>
            <a:off x="6903949" y="3064616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6"/>
          </p:nvPr>
        </p:nvSpPr>
        <p:spPr>
          <a:xfrm>
            <a:off x="720000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7"/>
          </p:nvPr>
        </p:nvSpPr>
        <p:spPr>
          <a:xfrm>
            <a:off x="3419271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18"/>
          </p:nvPr>
        </p:nvSpPr>
        <p:spPr>
          <a:xfrm>
            <a:off x="6118549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9"/>
          </p:nvPr>
        </p:nvSpPr>
        <p:spPr>
          <a:xfrm>
            <a:off x="720000" y="3609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0"/>
          </p:nvPr>
        </p:nvSpPr>
        <p:spPr>
          <a:xfrm>
            <a:off x="3419274" y="3609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1"/>
          </p:nvPr>
        </p:nvSpPr>
        <p:spPr>
          <a:xfrm>
            <a:off x="6118549" y="3609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4837200" y="1655575"/>
            <a:ext cx="3593400" cy="9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1"/>
          </p:nvPr>
        </p:nvSpPr>
        <p:spPr>
          <a:xfrm>
            <a:off x="4837371" y="2562000"/>
            <a:ext cx="3593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4832040" y="1743825"/>
            <a:ext cx="3254100" cy="208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2"/>
          </p:nvPr>
        </p:nvSpPr>
        <p:spPr>
          <a:xfrm>
            <a:off x="1057863" y="1743825"/>
            <a:ext cx="3254100" cy="208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w="38100" cap="flat" cmpd="sng">
            <a:solidFill>
              <a:srgbClr val="FFE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3"/>
          <p:cNvSpPr txBox="1"/>
          <p:nvPr/>
        </p:nvSpPr>
        <p:spPr>
          <a:xfrm>
            <a:off x="2099100" y="34595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000" b="1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mfortaa"/>
              <a:buNone/>
              <a:defRPr sz="35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1" r:id="rId5"/>
    <p:sldLayoutId id="2147483669" r:id="rId6"/>
    <p:sldLayoutId id="2147483672" r:id="rId7"/>
    <p:sldLayoutId id="2147483679" r:id="rId8"/>
    <p:sldLayoutId id="2147483680" r:id="rId9"/>
    <p:sldLayoutId id="2147483681" r:id="rId10"/>
    <p:sldLayoutId id="214748368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customXml" Target="../ink/ink1.xm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ctrTitle"/>
          </p:nvPr>
        </p:nvSpPr>
        <p:spPr>
          <a:xfrm>
            <a:off x="1164450" y="1264225"/>
            <a:ext cx="6815100" cy="19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Parallel Programming Design Term Project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236" name="Google Shape;236;p39"/>
          <p:cNvCxnSpPr/>
          <p:nvPr/>
        </p:nvCxnSpPr>
        <p:spPr>
          <a:xfrm rot="10800000" flipH="1">
            <a:off x="5924250" y="972600"/>
            <a:ext cx="2162400" cy="156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8" name="Google Shape;238;p39"/>
          <p:cNvCxnSpPr/>
          <p:nvPr/>
        </p:nvCxnSpPr>
        <p:spPr>
          <a:xfrm rot="10800000" flipH="1">
            <a:off x="1122850" y="3609425"/>
            <a:ext cx="750300" cy="315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副標題 3">
            <a:extLst>
              <a:ext uri="{FF2B5EF4-FFF2-40B4-BE49-F238E27FC236}">
                <a16:creationId xmlns:a16="http://schemas.microsoft.com/office/drawing/2014/main" id="{8CC1FFA1-CABA-20D0-F8CC-E955C2DFF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0750" y="3129444"/>
            <a:ext cx="4702500" cy="475800"/>
          </a:xfrm>
        </p:spPr>
        <p:txBody>
          <a:bodyPr/>
          <a:lstStyle/>
          <a:p>
            <a:r>
              <a:rPr lang="en-US" altLang="zh-TW" dirty="0"/>
              <a:t>Approach of exponential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D994A58E-8EB1-6AB2-D67D-EEAD56537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" y="1438473"/>
            <a:ext cx="9018457" cy="2484052"/>
          </a:xfrm>
          <a:prstGeom prst="rect">
            <a:avLst/>
          </a:prstGeom>
        </p:spPr>
      </p:pic>
      <p:sp>
        <p:nvSpPr>
          <p:cNvPr id="19" name="圓角矩形 18">
            <a:extLst>
              <a:ext uri="{FF2B5EF4-FFF2-40B4-BE49-F238E27FC236}">
                <a16:creationId xmlns:a16="http://schemas.microsoft.com/office/drawing/2014/main" id="{C61DD8A3-F7C3-48B0-ED88-BC797ECCA322}"/>
              </a:ext>
            </a:extLst>
          </p:cNvPr>
          <p:cNvSpPr/>
          <p:nvPr/>
        </p:nvSpPr>
        <p:spPr>
          <a:xfrm>
            <a:off x="62771" y="1657350"/>
            <a:ext cx="6444165" cy="21227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F593482A-53D4-AC87-46CF-7F4F16611F33}"/>
              </a:ext>
            </a:extLst>
          </p:cNvPr>
          <p:cNvSpPr/>
          <p:nvPr/>
        </p:nvSpPr>
        <p:spPr>
          <a:xfrm>
            <a:off x="62771" y="1982362"/>
            <a:ext cx="7448372" cy="21227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EFE5E8B9-F4F6-CE3E-C3AC-654D09BD4272}"/>
              </a:ext>
            </a:extLst>
          </p:cNvPr>
          <p:cNvSpPr/>
          <p:nvPr/>
        </p:nvSpPr>
        <p:spPr>
          <a:xfrm>
            <a:off x="62770" y="2521295"/>
            <a:ext cx="9018457" cy="5648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870C4CF4-B55E-D8DB-94E1-709F4E52BD70}"/>
              </a:ext>
            </a:extLst>
          </p:cNvPr>
          <p:cNvSpPr/>
          <p:nvPr/>
        </p:nvSpPr>
        <p:spPr>
          <a:xfrm>
            <a:off x="62772" y="3200491"/>
            <a:ext cx="4296958" cy="7220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8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61869A08-CFAE-42E8-02F1-FACC97594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89227"/>
            <a:ext cx="7772400" cy="2365045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40E54174-D2F0-8C19-60EB-F54CD594D596}"/>
              </a:ext>
            </a:extLst>
          </p:cNvPr>
          <p:cNvSpPr/>
          <p:nvPr/>
        </p:nvSpPr>
        <p:spPr>
          <a:xfrm>
            <a:off x="1900844" y="2494429"/>
            <a:ext cx="2135579" cy="56100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" name="曲線接點 5">
            <a:extLst>
              <a:ext uri="{FF2B5EF4-FFF2-40B4-BE49-F238E27FC236}">
                <a16:creationId xmlns:a16="http://schemas.microsoft.com/office/drawing/2014/main" id="{8D17026B-2F94-84B5-F0AF-EB2FCB8AF33D}"/>
              </a:ext>
            </a:extLst>
          </p:cNvPr>
          <p:cNvCxnSpPr>
            <a:cxnSpLocks/>
          </p:cNvCxnSpPr>
          <p:nvPr/>
        </p:nvCxnSpPr>
        <p:spPr>
          <a:xfrm flipV="1">
            <a:off x="4036423" y="2712720"/>
            <a:ext cx="594569" cy="104821"/>
          </a:xfrm>
          <a:prstGeom prst="curvedConnector3">
            <a:avLst>
              <a:gd name="adj1" fmla="val 3999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1CBBF7F9-0704-3456-6BC2-2DCC00803F1C}"/>
              </a:ext>
            </a:extLst>
          </p:cNvPr>
          <p:cNvSpPr txBox="1"/>
          <p:nvPr/>
        </p:nvSpPr>
        <p:spPr>
          <a:xfrm>
            <a:off x="4630992" y="2512665"/>
            <a:ext cx="155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chemeClr val="bg2"/>
                </a:solidFill>
              </a:rPr>
              <a:t>factorial</a:t>
            </a:r>
            <a:endParaRPr kumimoji="1" lang="zh-TW" altLang="en-US" sz="2000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1E047E13-E3FE-03A2-45EE-85EE16D403C5}"/>
                  </a:ext>
                </a:extLst>
              </p:cNvPr>
              <p:cNvSpPr txBox="1"/>
              <p:nvPr/>
            </p:nvSpPr>
            <p:spPr>
              <a:xfrm>
                <a:off x="1948054" y="3862016"/>
                <a:ext cx="5365875" cy="572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=1+ </m:t>
                    </m:r>
                    <m:nary>
                      <m:naryPr>
                        <m:chr m:val="∑"/>
                        <m:ctrl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zh-TW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zh-TW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=1+</m:t>
                    </m:r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</m:oMath>
                </a14:m>
                <a:r>
                  <a:rPr kumimoji="1" lang="en-US" altLang="zh-TW" sz="2000" dirty="0">
                    <a:solidFill>
                      <a:schemeClr val="accent6"/>
                    </a:solidFill>
                  </a:rPr>
                  <a:t> + …</a:t>
                </a:r>
                <a:endParaRPr kumimoji="1" lang="zh-TW" alt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1E047E13-E3FE-03A2-45EE-85EE16D40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054" y="3862016"/>
                <a:ext cx="5365875" cy="572401"/>
              </a:xfrm>
              <a:prstGeom prst="rect">
                <a:avLst/>
              </a:prstGeom>
              <a:blipFill>
                <a:blip r:embed="rId4"/>
                <a:stretch>
                  <a:fillRect t="-66667" b="-1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曲線接點 11">
            <a:extLst>
              <a:ext uri="{FF2B5EF4-FFF2-40B4-BE49-F238E27FC236}">
                <a16:creationId xmlns:a16="http://schemas.microsoft.com/office/drawing/2014/main" id="{5916D415-CBB9-FCD1-485E-0E68B5269B7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03286" y="3241286"/>
            <a:ext cx="754250" cy="687976"/>
          </a:xfrm>
          <a:prstGeom prst="curvedConnector3">
            <a:avLst>
              <a:gd name="adj1" fmla="val 4178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637D6D59-B053-B308-FF0C-3BBF9AD767EA}"/>
              </a:ext>
            </a:extLst>
          </p:cNvPr>
          <p:cNvSpPr/>
          <p:nvPr/>
        </p:nvSpPr>
        <p:spPr>
          <a:xfrm>
            <a:off x="1307870" y="2334986"/>
            <a:ext cx="6467302" cy="17767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4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/>
      <p:bldP spid="8" grpId="1"/>
      <p:bldP spid="11" grpId="0"/>
      <p:bldP spid="11" grpId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/>
          <p:nvPr/>
        </p:nvSpPr>
        <p:spPr>
          <a:xfrm>
            <a:off x="1264400" y="2362575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5"/>
          <p:cNvSpPr txBox="1">
            <a:spLocks noGrp="1"/>
          </p:cNvSpPr>
          <p:nvPr>
            <p:ph type="title"/>
          </p:nvPr>
        </p:nvSpPr>
        <p:spPr>
          <a:xfrm>
            <a:off x="1264400" y="2796225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Result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09" name="Google Shape;409;p55"/>
          <p:cNvSpPr txBox="1">
            <a:spLocks noGrp="1"/>
          </p:cNvSpPr>
          <p:nvPr>
            <p:ph type="title" idx="2"/>
          </p:nvPr>
        </p:nvSpPr>
        <p:spPr>
          <a:xfrm>
            <a:off x="6522700" y="676775"/>
            <a:ext cx="1652100" cy="15114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6833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C7FB264-D108-B388-ECDA-F22BA551CFAD}"/>
              </a:ext>
            </a:extLst>
          </p:cNvPr>
          <p:cNvSpPr txBox="1"/>
          <p:nvPr/>
        </p:nvSpPr>
        <p:spPr>
          <a:xfrm>
            <a:off x="685800" y="3024554"/>
            <a:ext cx="2569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2"/>
                </a:solidFill>
              </a:rPr>
              <a:t>Number of block</a:t>
            </a:r>
            <a:r>
              <a:rPr kumimoji="1" lang="zh-TW" altLang="en-US" dirty="0">
                <a:solidFill>
                  <a:schemeClr val="bg2"/>
                </a:solidFill>
              </a:rPr>
              <a:t>：</a:t>
            </a:r>
            <a:r>
              <a:rPr kumimoji="1" lang="en-US" altLang="zh-TW" dirty="0">
                <a:solidFill>
                  <a:schemeClr val="bg2"/>
                </a:solidFill>
              </a:rPr>
              <a:t>10</a:t>
            </a:r>
          </a:p>
          <a:p>
            <a:r>
              <a:rPr kumimoji="1" lang="en-US" altLang="zh-TW" dirty="0">
                <a:solidFill>
                  <a:schemeClr val="bg2"/>
                </a:solidFill>
              </a:rPr>
              <a:t>Number of thread</a:t>
            </a:r>
            <a:r>
              <a:rPr kumimoji="1" lang="zh-TW" altLang="en-US" dirty="0">
                <a:solidFill>
                  <a:schemeClr val="bg2"/>
                </a:solidFill>
              </a:rPr>
              <a:t>：</a:t>
            </a:r>
            <a:r>
              <a:rPr kumimoji="1" lang="en-US" altLang="zh-TW" dirty="0">
                <a:solidFill>
                  <a:schemeClr val="bg2"/>
                </a:solidFill>
              </a:rPr>
              <a:t>10</a:t>
            </a:r>
          </a:p>
          <a:p>
            <a:r>
              <a:rPr kumimoji="1" lang="en-US" altLang="zh-TW" dirty="0">
                <a:solidFill>
                  <a:schemeClr val="bg2"/>
                </a:solidFill>
              </a:rPr>
              <a:t>Power of e</a:t>
            </a:r>
            <a:r>
              <a:rPr kumimoji="1" lang="zh-TW" altLang="en-US" dirty="0">
                <a:solidFill>
                  <a:schemeClr val="bg2"/>
                </a:solidFill>
              </a:rPr>
              <a:t>：</a:t>
            </a:r>
            <a:r>
              <a:rPr kumimoji="1" lang="en-US" altLang="zh-TW" dirty="0">
                <a:solidFill>
                  <a:schemeClr val="bg2"/>
                </a:solidFill>
              </a:rPr>
              <a:t>1</a:t>
            </a:r>
          </a:p>
          <a:p>
            <a:r>
              <a:rPr kumimoji="1" lang="en-US" altLang="zh-TW" dirty="0">
                <a:solidFill>
                  <a:schemeClr val="bg2"/>
                </a:solidFill>
              </a:rPr>
              <a:t>Number of n</a:t>
            </a:r>
            <a:r>
              <a:rPr kumimoji="1" lang="zh-TW" altLang="en-US" dirty="0">
                <a:solidFill>
                  <a:schemeClr val="bg2"/>
                </a:solidFill>
              </a:rPr>
              <a:t>：</a:t>
            </a:r>
            <a:r>
              <a:rPr kumimoji="1" lang="en-US" altLang="zh-TW" dirty="0">
                <a:solidFill>
                  <a:schemeClr val="bg2"/>
                </a:solidFill>
              </a:rPr>
              <a:t>1 -&gt; 10 -&gt; 1000</a:t>
            </a:r>
            <a:endParaRPr kumimoji="1" lang="zh-TW" altLang="en-US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F88053A-4BFA-2671-98C3-5BD0805B26B4}"/>
                  </a:ext>
                </a:extLst>
              </p:cNvPr>
              <p:cNvSpPr txBox="1"/>
              <p:nvPr/>
            </p:nvSpPr>
            <p:spPr>
              <a:xfrm>
                <a:off x="3354823" y="3978661"/>
                <a:ext cx="5365875" cy="572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=1+ </m:t>
                    </m:r>
                    <m:nary>
                      <m:naryPr>
                        <m:chr m:val="∑"/>
                        <m:ctrl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zh-TW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zh-TW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=1+</m:t>
                    </m:r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</m:oMath>
                </a14:m>
                <a:r>
                  <a:rPr kumimoji="1" lang="en-US" altLang="zh-TW" sz="2000" dirty="0">
                    <a:solidFill>
                      <a:schemeClr val="accent6"/>
                    </a:solidFill>
                  </a:rPr>
                  <a:t> + …</a:t>
                </a:r>
                <a:endParaRPr kumimoji="1" lang="zh-TW" alt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F88053A-4BFA-2671-98C3-5BD0805B2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823" y="3978661"/>
                <a:ext cx="5365875" cy="572401"/>
              </a:xfrm>
              <a:prstGeom prst="rect">
                <a:avLst/>
              </a:prstGeom>
              <a:blipFill>
                <a:blip r:embed="rId3"/>
                <a:stretch>
                  <a:fillRect t="-65217" b="-1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FA3F35BF-37F8-262F-7219-12EC0B7DC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467528"/>
              </p:ext>
            </p:extLst>
          </p:nvPr>
        </p:nvGraphicFramePr>
        <p:xfrm>
          <a:off x="3255666" y="3024554"/>
          <a:ext cx="5280412" cy="1364084"/>
        </p:xfrm>
        <a:graphic>
          <a:graphicData uri="http://schemas.openxmlformats.org/drawingml/2006/table">
            <a:tbl>
              <a:tblPr firstRow="1" bandRow="1">
                <a:tableStyleId>{687573D8-2E99-499B-8E0F-C5265D4147FD}</a:tableStyleId>
              </a:tblPr>
              <a:tblGrid>
                <a:gridCol w="1320103">
                  <a:extLst>
                    <a:ext uri="{9D8B030D-6E8A-4147-A177-3AD203B41FA5}">
                      <a16:colId xmlns:a16="http://schemas.microsoft.com/office/drawing/2014/main" val="2018785660"/>
                    </a:ext>
                  </a:extLst>
                </a:gridCol>
                <a:gridCol w="1320103">
                  <a:extLst>
                    <a:ext uri="{9D8B030D-6E8A-4147-A177-3AD203B41FA5}">
                      <a16:colId xmlns:a16="http://schemas.microsoft.com/office/drawing/2014/main" val="3883436047"/>
                    </a:ext>
                  </a:extLst>
                </a:gridCol>
                <a:gridCol w="1320103">
                  <a:extLst>
                    <a:ext uri="{9D8B030D-6E8A-4147-A177-3AD203B41FA5}">
                      <a16:colId xmlns:a16="http://schemas.microsoft.com/office/drawing/2014/main" val="610223156"/>
                    </a:ext>
                  </a:extLst>
                </a:gridCol>
                <a:gridCol w="1320103">
                  <a:extLst>
                    <a:ext uri="{9D8B030D-6E8A-4147-A177-3AD203B41FA5}">
                      <a16:colId xmlns:a16="http://schemas.microsoft.com/office/drawing/2014/main" val="1031587716"/>
                    </a:ext>
                  </a:extLst>
                </a:gridCol>
              </a:tblGrid>
              <a:tr h="34102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/>
                          </a:solidFill>
                        </a:rPr>
                        <a:t>N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/>
                          </a:solidFill>
                        </a:rPr>
                        <a:t>CPU time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/>
                          </a:solidFill>
                        </a:rPr>
                        <a:t>GPU time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/>
                          </a:solidFill>
                        </a:rPr>
                        <a:t>Speedup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104042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0.000016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0.000021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0.761904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1007635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0.000059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0.000023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2.565217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386611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0.004584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0.000035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130.971428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586434"/>
                  </a:ext>
                </a:extLst>
              </a:tr>
            </a:tbl>
          </a:graphicData>
        </a:graphic>
      </p:graphicFrame>
      <p:pic>
        <p:nvPicPr>
          <p:cNvPr id="15" name="圖片 14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D280B495-9155-D542-61E6-18C23DAC6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99667"/>
            <a:ext cx="7850276" cy="22921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23" name="筆跡 22">
                <a:extLst>
                  <a:ext uri="{FF2B5EF4-FFF2-40B4-BE49-F238E27FC236}">
                    <a16:creationId xmlns:a16="http://schemas.microsoft.com/office/drawing/2014/main" id="{63F55200-78B7-B2E5-AD2A-B8E2D1301E25}"/>
                  </a:ext>
                </a:extLst>
              </p14:cNvPr>
              <p14:cNvContentPartPr/>
              <p14:nvPr/>
            </p14:nvContentPartPr>
            <p14:xfrm>
              <a:off x="781749" y="619389"/>
              <a:ext cx="1456920" cy="2880"/>
            </p14:xfrm>
          </p:contentPart>
        </mc:Choice>
        <mc:Fallback xmlns="">
          <p:pic>
            <p:nvPicPr>
              <p:cNvPr id="23" name="筆跡 22">
                <a:extLst>
                  <a:ext uri="{FF2B5EF4-FFF2-40B4-BE49-F238E27FC236}">
                    <a16:creationId xmlns:a16="http://schemas.microsoft.com/office/drawing/2014/main" id="{63F55200-78B7-B2E5-AD2A-B8E2D1301E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109" y="556749"/>
                <a:ext cx="158256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5" name="筆跡 24">
                <a:extLst>
                  <a:ext uri="{FF2B5EF4-FFF2-40B4-BE49-F238E27FC236}">
                    <a16:creationId xmlns:a16="http://schemas.microsoft.com/office/drawing/2014/main" id="{5B83E46C-A81C-1E30-949B-2F72621EB5E9}"/>
                  </a:ext>
                </a:extLst>
              </p14:cNvPr>
              <p14:cNvContentPartPr/>
              <p14:nvPr/>
            </p14:nvContentPartPr>
            <p14:xfrm>
              <a:off x="781749" y="1378180"/>
              <a:ext cx="1456920" cy="2880"/>
            </p14:xfrm>
          </p:contentPart>
        </mc:Choice>
        <mc:Fallback xmlns="">
          <p:pic>
            <p:nvPicPr>
              <p:cNvPr id="25" name="筆跡 24">
                <a:extLst>
                  <a:ext uri="{FF2B5EF4-FFF2-40B4-BE49-F238E27FC236}">
                    <a16:creationId xmlns:a16="http://schemas.microsoft.com/office/drawing/2014/main" id="{5B83E46C-A81C-1E30-949B-2F72621EB5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9109" y="1315540"/>
                <a:ext cx="158256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6" name="筆跡 25">
                <a:extLst>
                  <a:ext uri="{FF2B5EF4-FFF2-40B4-BE49-F238E27FC236}">
                    <a16:creationId xmlns:a16="http://schemas.microsoft.com/office/drawing/2014/main" id="{FAEFE418-E61C-0172-6146-8FB9F51D371E}"/>
                  </a:ext>
                </a:extLst>
              </p14:cNvPr>
              <p14:cNvContentPartPr/>
              <p14:nvPr/>
            </p14:nvContentPartPr>
            <p14:xfrm>
              <a:off x="781749" y="2136971"/>
              <a:ext cx="1456920" cy="2880"/>
            </p14:xfrm>
          </p:contentPart>
        </mc:Choice>
        <mc:Fallback xmlns="">
          <p:pic>
            <p:nvPicPr>
              <p:cNvPr id="26" name="筆跡 25">
                <a:extLst>
                  <a:ext uri="{FF2B5EF4-FFF2-40B4-BE49-F238E27FC236}">
                    <a16:creationId xmlns:a16="http://schemas.microsoft.com/office/drawing/2014/main" id="{FAEFE418-E61C-0172-6146-8FB9F51D37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9109" y="2074331"/>
                <a:ext cx="1582560" cy="12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38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/>
          <p:nvPr/>
        </p:nvSpPr>
        <p:spPr>
          <a:xfrm>
            <a:off x="1264400" y="2362575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1466900" y="2796225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88" name="Google Shape;288;p43"/>
          <p:cNvSpPr txBox="1">
            <a:spLocks noGrp="1"/>
          </p:cNvSpPr>
          <p:nvPr>
            <p:ph type="title" idx="2"/>
          </p:nvPr>
        </p:nvSpPr>
        <p:spPr>
          <a:xfrm>
            <a:off x="1264400" y="661125"/>
            <a:ext cx="1652100" cy="15114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8666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>
            <a:extLst>
              <a:ext uri="{FF2B5EF4-FFF2-40B4-BE49-F238E27FC236}">
                <a16:creationId xmlns:a16="http://schemas.microsoft.com/office/drawing/2014/main" id="{826503FB-728F-27CC-F3F3-22688F9C67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7281474"/>
              </p:ext>
            </p:extLst>
          </p:nvPr>
        </p:nvGraphicFramePr>
        <p:xfrm>
          <a:off x="2292902" y="1219476"/>
          <a:ext cx="4558196" cy="2704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42077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3"/>
          <p:cNvSpPr txBox="1">
            <a:spLocks noGrp="1"/>
          </p:cNvSpPr>
          <p:nvPr>
            <p:ph type="title"/>
          </p:nvPr>
        </p:nvSpPr>
        <p:spPr>
          <a:xfrm>
            <a:off x="2347919" y="20424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cxnSp>
        <p:nvCxnSpPr>
          <p:cNvPr id="702" name="Google Shape;702;p73"/>
          <p:cNvCxnSpPr/>
          <p:nvPr/>
        </p:nvCxnSpPr>
        <p:spPr>
          <a:xfrm rot="5400000">
            <a:off x="223625" y="2637000"/>
            <a:ext cx="3464400" cy="222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03" name="Google Shape;703;p73"/>
          <p:cNvCxnSpPr>
            <a:cxnSpLocks/>
          </p:cNvCxnSpPr>
          <p:nvPr/>
        </p:nvCxnSpPr>
        <p:spPr>
          <a:xfrm>
            <a:off x="6662057" y="2841171"/>
            <a:ext cx="1424593" cy="37456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目錄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60" name="Google Shape;260;p41"/>
          <p:cNvSpPr txBox="1">
            <a:spLocks noGrp="1"/>
          </p:cNvSpPr>
          <p:nvPr>
            <p:ph type="title" idx="7"/>
          </p:nvPr>
        </p:nvSpPr>
        <p:spPr>
          <a:xfrm>
            <a:off x="1505400" y="147059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 idx="8"/>
          </p:nvPr>
        </p:nvSpPr>
        <p:spPr>
          <a:xfrm>
            <a:off x="1505400" y="30646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2" name="Google Shape;262;p41"/>
          <p:cNvSpPr txBox="1">
            <a:spLocks noGrp="1"/>
          </p:cNvSpPr>
          <p:nvPr>
            <p:ph type="title" idx="9"/>
          </p:nvPr>
        </p:nvSpPr>
        <p:spPr>
          <a:xfrm>
            <a:off x="4204671" y="147059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title" idx="13"/>
          </p:nvPr>
        </p:nvSpPr>
        <p:spPr>
          <a:xfrm>
            <a:off x="4204671" y="30646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64" name="Google Shape;264;p41"/>
          <p:cNvSpPr txBox="1">
            <a:spLocks noGrp="1"/>
          </p:cNvSpPr>
          <p:nvPr>
            <p:ph type="title" idx="14"/>
          </p:nvPr>
        </p:nvSpPr>
        <p:spPr>
          <a:xfrm>
            <a:off x="6903949" y="147059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5" name="Google Shape;265;p41"/>
          <p:cNvSpPr txBox="1">
            <a:spLocks noGrp="1"/>
          </p:cNvSpPr>
          <p:nvPr>
            <p:ph type="title" idx="15"/>
          </p:nvPr>
        </p:nvSpPr>
        <p:spPr>
          <a:xfrm>
            <a:off x="6903949" y="30646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66" name="Google Shape;266;p41"/>
          <p:cNvSpPr txBox="1">
            <a:spLocks noGrp="1"/>
          </p:cNvSpPr>
          <p:nvPr>
            <p:ph type="subTitle" idx="16"/>
          </p:nvPr>
        </p:nvSpPr>
        <p:spPr>
          <a:xfrm>
            <a:off x="720000" y="2015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67" name="Google Shape;267;p41"/>
          <p:cNvSpPr txBox="1">
            <a:spLocks noGrp="1"/>
          </p:cNvSpPr>
          <p:nvPr>
            <p:ph type="subTitle" idx="17"/>
          </p:nvPr>
        </p:nvSpPr>
        <p:spPr>
          <a:xfrm>
            <a:off x="3419271" y="2015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268" name="Google Shape;268;p41"/>
          <p:cNvSpPr txBox="1">
            <a:spLocks noGrp="1"/>
          </p:cNvSpPr>
          <p:nvPr>
            <p:ph type="subTitle" idx="18"/>
          </p:nvPr>
        </p:nvSpPr>
        <p:spPr>
          <a:xfrm>
            <a:off x="6118549" y="20158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CPU version</a:t>
            </a:r>
            <a:endParaRPr dirty="0"/>
          </a:p>
        </p:txBody>
      </p:sp>
      <p:sp>
        <p:nvSpPr>
          <p:cNvPr id="269" name="Google Shape;269;p41"/>
          <p:cNvSpPr txBox="1">
            <a:spLocks noGrp="1"/>
          </p:cNvSpPr>
          <p:nvPr>
            <p:ph type="subTitle" idx="19"/>
          </p:nvPr>
        </p:nvSpPr>
        <p:spPr>
          <a:xfrm>
            <a:off x="720000" y="3609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GPU version</a:t>
            </a:r>
            <a:endParaRPr dirty="0"/>
          </a:p>
        </p:txBody>
      </p:sp>
      <p:sp>
        <p:nvSpPr>
          <p:cNvPr id="270" name="Google Shape;270;p41"/>
          <p:cNvSpPr txBox="1">
            <a:spLocks noGrp="1"/>
          </p:cNvSpPr>
          <p:nvPr>
            <p:ph type="subTitle" idx="20"/>
          </p:nvPr>
        </p:nvSpPr>
        <p:spPr>
          <a:xfrm>
            <a:off x="3419274" y="3609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sp>
        <p:nvSpPr>
          <p:cNvPr id="271" name="Google Shape;271;p41"/>
          <p:cNvSpPr txBox="1">
            <a:spLocks noGrp="1"/>
          </p:cNvSpPr>
          <p:nvPr>
            <p:ph type="subTitle" idx="21"/>
          </p:nvPr>
        </p:nvSpPr>
        <p:spPr>
          <a:xfrm>
            <a:off x="6118549" y="3609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</a:t>
            </a:r>
            <a:endParaRPr dirty="0"/>
          </a:p>
        </p:txBody>
      </p:sp>
      <p:cxnSp>
        <p:nvCxnSpPr>
          <p:cNvPr id="272" name="Google Shape;272;p41"/>
          <p:cNvCxnSpPr/>
          <p:nvPr/>
        </p:nvCxnSpPr>
        <p:spPr>
          <a:xfrm rot="5400000" flipH="1">
            <a:off x="623200" y="602150"/>
            <a:ext cx="787500" cy="339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/>
          <p:nvPr/>
        </p:nvSpPr>
        <p:spPr>
          <a:xfrm>
            <a:off x="1264400" y="2362575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1466900" y="2796225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88" name="Google Shape;288;p43"/>
          <p:cNvSpPr txBox="1">
            <a:spLocks noGrp="1"/>
          </p:cNvSpPr>
          <p:nvPr>
            <p:ph type="title" idx="2"/>
          </p:nvPr>
        </p:nvSpPr>
        <p:spPr>
          <a:xfrm>
            <a:off x="1264400" y="661125"/>
            <a:ext cx="1652100" cy="15114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Google Shape;294;p44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20000" y="525075"/>
                <a:ext cx="77040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b="1" dirty="0">
                    <a:solidFill>
                      <a:schemeClr val="dk2"/>
                    </a:solidFill>
                  </a:rPr>
                  <a:t>Euler’s number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endParaRPr dirty="0">
                  <a:solidFill>
                    <a:schemeClr val="dk2"/>
                  </a:solidFill>
                </a:endParaRPr>
              </a:p>
            </p:txBody>
          </p:sp>
        </mc:Choice>
        <mc:Fallback xmlns="">
          <p:sp>
            <p:nvSpPr>
              <p:cNvPr id="294" name="Google Shape;294;p4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0000" y="525075"/>
                <a:ext cx="7704000" cy="572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Google Shape;296;p44"/>
              <p:cNvSpPr txBox="1">
                <a:spLocks noGrp="1"/>
              </p:cNvSpPr>
              <p:nvPr>
                <p:ph type="subTitle" idx="2"/>
              </p:nvPr>
            </p:nvSpPr>
            <p:spPr>
              <a:xfrm>
                <a:off x="2232415" y="1185821"/>
                <a:ext cx="4679169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=2.71828182845904523536…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296" name="Google Shape;296;p4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2232415" y="1185821"/>
                <a:ext cx="4679169" cy="5727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 descr="一張含有 圖表, 行, 設計, 圖解 的圖片&#10;&#10;自動產生的描述">
            <a:extLst>
              <a:ext uri="{FF2B5EF4-FFF2-40B4-BE49-F238E27FC236}">
                <a16:creationId xmlns:a16="http://schemas.microsoft.com/office/drawing/2014/main" id="{DCDB51C5-6938-136D-3ADC-B66593330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811725"/>
            <a:ext cx="2578100" cy="2806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5990526-7802-8B9B-2E1F-0A0736357813}"/>
                  </a:ext>
                </a:extLst>
              </p:cNvPr>
              <p:cNvSpPr txBox="1"/>
              <p:nvPr/>
            </p:nvSpPr>
            <p:spPr>
              <a:xfrm>
                <a:off x="3002018" y="3149312"/>
                <a:ext cx="2843884" cy="655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" altLang="zh-TW" sz="2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TW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func>
                        <m:funcPr>
                          <m:ctrlPr>
                            <a:rPr kumimoji="1" lang="en" altLang="zh-TW" sz="2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zh-TW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limLow>
                            <m:limLowPr>
                              <m:ctrlPr>
                                <a:rPr kumimoji="1" lang="en" altLang="zh-TW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" altLang="zh-TW" sz="200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1" lang="en" altLang="zh-TW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" altLang="zh-TW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kumimoji="1" lang="en" altLang="zh-TW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" altLang="zh-TW" sz="200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" altLang="zh-TW" sz="200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kumimoji="1" lang="en" altLang="zh-TW" sz="200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TW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kumimoji="1" lang="en" altLang="zh-TW" sz="200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" altLang="zh-TW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kumimoji="1" lang="zh-TW" alt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5990526-7802-8B9B-2E1F-0A0736357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018" y="3149312"/>
                <a:ext cx="2843884" cy="655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DBAB4A0-F31E-79B7-010D-2C6318DE13F1}"/>
                  </a:ext>
                </a:extLst>
              </p:cNvPr>
              <p:cNvSpPr txBox="1"/>
              <p:nvPr/>
            </p:nvSpPr>
            <p:spPr>
              <a:xfrm>
                <a:off x="3298100" y="3857760"/>
                <a:ext cx="5365875" cy="572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=1+ </m:t>
                    </m:r>
                    <m:nary>
                      <m:naryPr>
                        <m:chr m:val="∑"/>
                        <m:ctrl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zh-TW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zh-TW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=1+</m:t>
                    </m:r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</m:oMath>
                </a14:m>
                <a:r>
                  <a:rPr kumimoji="1" lang="en-US" altLang="zh-TW" sz="2000" dirty="0">
                    <a:solidFill>
                      <a:schemeClr val="accent6"/>
                    </a:solidFill>
                  </a:rPr>
                  <a:t> + …</a:t>
                </a:r>
                <a:endParaRPr kumimoji="1" lang="zh-TW" alt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DBAB4A0-F31E-79B7-010D-2C6318DE1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100" y="3857760"/>
                <a:ext cx="5365875" cy="572401"/>
              </a:xfrm>
              <a:prstGeom prst="rect">
                <a:avLst/>
              </a:prstGeom>
              <a:blipFill>
                <a:blip r:embed="rId7"/>
                <a:stretch>
                  <a:fillRect t="-63043" b="-1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8E02B66-9641-5E9F-A6D0-909503CB4CF0}"/>
                  </a:ext>
                </a:extLst>
              </p:cNvPr>
              <p:cNvSpPr txBox="1"/>
              <p:nvPr/>
            </p:nvSpPr>
            <p:spPr>
              <a:xfrm>
                <a:off x="3002018" y="1734697"/>
                <a:ext cx="2843884" cy="712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zh-TW" sz="2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zh-TW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kumimoji="1" lang="en-US" altLang="zh-TW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limLow>
                            <m:limLowPr>
                              <m:ctrlPr>
                                <a:rPr kumimoji="1" lang="en" altLang="zh-TW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" altLang="zh-TW" sz="200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1" lang="en" altLang="zh-TW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" altLang="zh-TW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kumimoji="1" lang="en" altLang="zh-TW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" altLang="zh-TW" sz="200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" altLang="zh-TW" sz="200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kumimoji="1" lang="en" altLang="zh-TW" sz="200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TW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" altLang="zh-TW" sz="200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" altLang="zh-TW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kumimoji="1" lang="zh-TW" alt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8E02B66-9641-5E9F-A6D0-909503CB4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018" y="1734697"/>
                <a:ext cx="2843884" cy="7127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A9C6078-9852-302B-D11A-464A8C5839CF}"/>
                  </a:ext>
                </a:extLst>
              </p:cNvPr>
              <p:cNvSpPr txBox="1"/>
              <p:nvPr/>
            </p:nvSpPr>
            <p:spPr>
              <a:xfrm>
                <a:off x="3298100" y="2533952"/>
                <a:ext cx="5365875" cy="528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f>
                      <m:fPr>
                        <m:ctrlPr>
                          <a:rPr kumimoji="1" lang="en-US" altLang="zh-TW" sz="2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TW" sz="2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f>
                      <m:fPr>
                        <m:ctrl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f>
                      <m:fPr>
                        <m:ctrl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</m:oMath>
                </a14:m>
                <a:r>
                  <a:rPr kumimoji="1" lang="en-US" altLang="zh-TW" sz="2000" dirty="0">
                    <a:solidFill>
                      <a:schemeClr val="accent6"/>
                    </a:solidFill>
                  </a:rPr>
                  <a:t> + …</a:t>
                </a:r>
                <a:endParaRPr kumimoji="1" lang="zh-TW" alt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A9C6078-9852-302B-D11A-464A8C583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100" y="2533952"/>
                <a:ext cx="5365875" cy="528863"/>
              </a:xfrm>
              <a:prstGeom prst="rect">
                <a:avLst/>
              </a:prstGeom>
              <a:blipFill>
                <a:blip r:embed="rId9"/>
                <a:stretch>
                  <a:fillRect t="-76190" b="-126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4A8CC445-A83D-99C6-04A6-6D515355543C}"/>
              </a:ext>
            </a:extLst>
          </p:cNvPr>
          <p:cNvSpPr/>
          <p:nvPr/>
        </p:nvSpPr>
        <p:spPr>
          <a:xfrm>
            <a:off x="3355450" y="2554485"/>
            <a:ext cx="4675367" cy="5288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D8F39C-8FC2-BD85-D15B-88DC7B1E4B72}"/>
              </a:ext>
            </a:extLst>
          </p:cNvPr>
          <p:cNvSpPr/>
          <p:nvPr/>
        </p:nvSpPr>
        <p:spPr>
          <a:xfrm>
            <a:off x="3355450" y="3918518"/>
            <a:ext cx="5176300" cy="5288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6"/>
          <p:cNvSpPr/>
          <p:nvPr/>
        </p:nvSpPr>
        <p:spPr>
          <a:xfrm>
            <a:off x="1264400" y="2362575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66"/>
          <p:cNvSpPr txBox="1">
            <a:spLocks noGrp="1"/>
          </p:cNvSpPr>
          <p:nvPr>
            <p:ph type="title"/>
          </p:nvPr>
        </p:nvSpPr>
        <p:spPr>
          <a:xfrm>
            <a:off x="1466900" y="2796225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Code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14" name="Google Shape;614;p66"/>
          <p:cNvSpPr txBox="1">
            <a:spLocks noGrp="1"/>
          </p:cNvSpPr>
          <p:nvPr>
            <p:ph type="title" idx="2"/>
          </p:nvPr>
        </p:nvSpPr>
        <p:spPr>
          <a:xfrm>
            <a:off x="1258150" y="653300"/>
            <a:ext cx="1652100" cy="15114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9307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60"/>
          <p:cNvGrpSpPr/>
          <p:nvPr/>
        </p:nvGrpSpPr>
        <p:grpSpPr>
          <a:xfrm>
            <a:off x="1773043" y="1418226"/>
            <a:ext cx="5597913" cy="2185639"/>
            <a:chOff x="1655550" y="790900"/>
            <a:chExt cx="2510262" cy="3417671"/>
          </a:xfrm>
        </p:grpSpPr>
        <p:sp>
          <p:nvSpPr>
            <p:cNvPr id="467" name="Google Shape;467;p60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0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15819185-75FF-498D-3657-876672FA2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43"/>
          <a:stretch/>
        </p:blipFill>
        <p:spPr>
          <a:xfrm>
            <a:off x="1882387" y="1529738"/>
            <a:ext cx="5383339" cy="198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02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/>
          <p:nvPr/>
        </p:nvSpPr>
        <p:spPr>
          <a:xfrm>
            <a:off x="1264400" y="2362575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5"/>
          <p:cNvSpPr txBox="1">
            <a:spLocks noGrp="1"/>
          </p:cNvSpPr>
          <p:nvPr>
            <p:ph type="title"/>
          </p:nvPr>
        </p:nvSpPr>
        <p:spPr>
          <a:xfrm>
            <a:off x="1264400" y="2796225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CPU version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09" name="Google Shape;409;p55"/>
          <p:cNvSpPr txBox="1">
            <a:spLocks noGrp="1"/>
          </p:cNvSpPr>
          <p:nvPr>
            <p:ph type="title" idx="2"/>
          </p:nvPr>
        </p:nvSpPr>
        <p:spPr>
          <a:xfrm>
            <a:off x="6522700" y="676775"/>
            <a:ext cx="1652100" cy="15114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60"/>
          <p:cNvGrpSpPr/>
          <p:nvPr/>
        </p:nvGrpSpPr>
        <p:grpSpPr>
          <a:xfrm>
            <a:off x="962209" y="1309568"/>
            <a:ext cx="4960107" cy="2597793"/>
            <a:chOff x="1655550" y="790900"/>
            <a:chExt cx="2510262" cy="3417671"/>
          </a:xfrm>
        </p:grpSpPr>
        <p:sp>
          <p:nvSpPr>
            <p:cNvPr id="467" name="Google Shape;467;p60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0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2" name="Google Shape;472;p60"/>
          <p:cNvCxnSpPr/>
          <p:nvPr/>
        </p:nvCxnSpPr>
        <p:spPr>
          <a:xfrm>
            <a:off x="6812375" y="3922525"/>
            <a:ext cx="1879200" cy="387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73" name="Google Shape;473;p60"/>
          <p:cNvCxnSpPr>
            <a:cxnSpLocks/>
          </p:cNvCxnSpPr>
          <p:nvPr/>
        </p:nvCxnSpPr>
        <p:spPr>
          <a:xfrm rot="5400000" flipH="1" flipV="1">
            <a:off x="4680810" y="673053"/>
            <a:ext cx="913468" cy="35956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圖片 2" descr="一張含有 文字, 螢幕擷取畫面, 字型, 黑色 的圖片&#10;&#10;自動產生的描述">
            <a:extLst>
              <a:ext uri="{FF2B5EF4-FFF2-40B4-BE49-F238E27FC236}">
                <a16:creationId xmlns:a16="http://schemas.microsoft.com/office/drawing/2014/main" id="{E2EB4855-E90E-0177-A302-BEA1DD5D6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58282" b="16894"/>
          <a:stretch/>
        </p:blipFill>
        <p:spPr>
          <a:xfrm>
            <a:off x="1092816" y="1412575"/>
            <a:ext cx="4682730" cy="2338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3BDEC37-326F-539D-1F0E-CA264903CAA4}"/>
                  </a:ext>
                </a:extLst>
              </p:cNvPr>
              <p:cNvSpPr txBox="1"/>
              <p:nvPr/>
            </p:nvSpPr>
            <p:spPr>
              <a:xfrm>
                <a:off x="2274825" y="3980229"/>
                <a:ext cx="5365875" cy="572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=1+ </m:t>
                    </m:r>
                    <m:nary>
                      <m:naryPr>
                        <m:chr m:val="∑"/>
                        <m:ctrl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zh-TW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zh-TW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=1+</m:t>
                    </m:r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kumimoji="1" lang="en-US" altLang="zh-TW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kumimoji="1" lang="en-US" altLang="zh-TW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</m:oMath>
                </a14:m>
                <a:r>
                  <a:rPr kumimoji="1" lang="en-US" altLang="zh-TW" sz="2000" dirty="0">
                    <a:solidFill>
                      <a:schemeClr val="accent6"/>
                    </a:solidFill>
                  </a:rPr>
                  <a:t> + …</a:t>
                </a:r>
                <a:endParaRPr kumimoji="1" lang="zh-TW" alt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3BDEC37-326F-539D-1F0E-CA264903C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825" y="3980229"/>
                <a:ext cx="5365875" cy="572401"/>
              </a:xfrm>
              <a:prstGeom prst="rect">
                <a:avLst/>
              </a:prstGeom>
              <a:blipFill>
                <a:blip r:embed="rId4"/>
                <a:stretch>
                  <a:fillRect t="-63043" b="-1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圓角矩形 9">
            <a:extLst>
              <a:ext uri="{FF2B5EF4-FFF2-40B4-BE49-F238E27FC236}">
                <a16:creationId xmlns:a16="http://schemas.microsoft.com/office/drawing/2014/main" id="{B3B3F64B-B927-4D9F-69CC-45D5BFF01F80}"/>
              </a:ext>
            </a:extLst>
          </p:cNvPr>
          <p:cNvSpPr/>
          <p:nvPr/>
        </p:nvSpPr>
        <p:spPr>
          <a:xfrm>
            <a:off x="1900238" y="2300288"/>
            <a:ext cx="3057524" cy="8429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曲線接點 11">
            <a:extLst>
              <a:ext uri="{FF2B5EF4-FFF2-40B4-BE49-F238E27FC236}">
                <a16:creationId xmlns:a16="http://schemas.microsoft.com/office/drawing/2014/main" id="{36B89B88-D58B-91D4-168B-FECC2A2D85F2}"/>
              </a:ext>
            </a:extLst>
          </p:cNvPr>
          <p:cNvCxnSpPr/>
          <p:nvPr/>
        </p:nvCxnSpPr>
        <p:spPr>
          <a:xfrm flipV="1">
            <a:off x="4957762" y="1714500"/>
            <a:ext cx="1854613" cy="852096"/>
          </a:xfrm>
          <a:prstGeom prst="curvedConnector3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DB68B8E-598B-3363-4182-B8B558EF384F}"/>
              </a:ext>
            </a:extLst>
          </p:cNvPr>
          <p:cNvSpPr txBox="1"/>
          <p:nvPr/>
        </p:nvSpPr>
        <p:spPr>
          <a:xfrm>
            <a:off x="6812375" y="1485593"/>
            <a:ext cx="155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chemeClr val="bg2"/>
                </a:solidFill>
              </a:rPr>
              <a:t>factorial</a:t>
            </a:r>
            <a:endParaRPr kumimoji="1" lang="zh-TW" altLang="en-US" sz="2000" dirty="0">
              <a:solidFill>
                <a:schemeClr val="bg2"/>
              </a:solidFill>
            </a:endParaRPr>
          </a:p>
        </p:txBody>
      </p:sp>
      <p:cxnSp>
        <p:nvCxnSpPr>
          <p:cNvPr id="15" name="曲線接點 14">
            <a:extLst>
              <a:ext uri="{FF2B5EF4-FFF2-40B4-BE49-F238E27FC236}">
                <a16:creationId xmlns:a16="http://schemas.microsoft.com/office/drawing/2014/main" id="{6478241B-DDC7-C9F9-D2E8-6AF3B5DA8974}"/>
              </a:ext>
            </a:extLst>
          </p:cNvPr>
          <p:cNvCxnSpPr>
            <a:cxnSpLocks/>
          </p:cNvCxnSpPr>
          <p:nvPr/>
        </p:nvCxnSpPr>
        <p:spPr>
          <a:xfrm rot="5400000">
            <a:off x="4875664" y="3504757"/>
            <a:ext cx="710744" cy="546548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52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6"/>
          <p:cNvSpPr/>
          <p:nvPr/>
        </p:nvSpPr>
        <p:spPr>
          <a:xfrm>
            <a:off x="1264400" y="2362575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66"/>
          <p:cNvSpPr txBox="1">
            <a:spLocks noGrp="1"/>
          </p:cNvSpPr>
          <p:nvPr>
            <p:ph type="title"/>
          </p:nvPr>
        </p:nvSpPr>
        <p:spPr>
          <a:xfrm>
            <a:off x="1466900" y="2796225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GPU version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14" name="Google Shape;614;p66"/>
          <p:cNvSpPr txBox="1">
            <a:spLocks noGrp="1"/>
          </p:cNvSpPr>
          <p:nvPr>
            <p:ph type="title" idx="2"/>
          </p:nvPr>
        </p:nvSpPr>
        <p:spPr>
          <a:xfrm>
            <a:off x="1258150" y="653300"/>
            <a:ext cx="1652100" cy="15114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357714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Algorithm Lesson for College by Slidesgo">
  <a:themeElements>
    <a:clrScheme name="Simple Light">
      <a:dk1>
        <a:srgbClr val="FFFFFF"/>
      </a:dk1>
      <a:lt1>
        <a:srgbClr val="072C4E"/>
      </a:lt1>
      <a:dk2>
        <a:srgbClr val="FFE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3767</TotalTime>
  <Words>180</Words>
  <Application>Microsoft Macintosh PowerPoint</Application>
  <PresentationFormat>如螢幕大小 (16:9)</PresentationFormat>
  <Paragraphs>60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Comfortaa Medium</vt:lpstr>
      <vt:lpstr>Arial</vt:lpstr>
      <vt:lpstr>Comfortaa</vt:lpstr>
      <vt:lpstr>Bebas Neue</vt:lpstr>
      <vt:lpstr>Lato</vt:lpstr>
      <vt:lpstr>Anaheim</vt:lpstr>
      <vt:lpstr>DM Sans</vt:lpstr>
      <vt:lpstr>Cambria Math</vt:lpstr>
      <vt:lpstr>Computer Algorithm Lesson for College by Slidesgo</vt:lpstr>
      <vt:lpstr>Parallel Programming Design Term Project</vt:lpstr>
      <vt:lpstr>目錄</vt:lpstr>
      <vt:lpstr>Introduction</vt:lpstr>
      <vt:lpstr>Euler’s number e</vt:lpstr>
      <vt:lpstr>Code</vt:lpstr>
      <vt:lpstr>PowerPoint 簡報</vt:lpstr>
      <vt:lpstr>CPU version</vt:lpstr>
      <vt:lpstr>PowerPoint 簡報</vt:lpstr>
      <vt:lpstr>GPU version</vt:lpstr>
      <vt:lpstr>PowerPoint 簡報</vt:lpstr>
      <vt:lpstr>PowerPoint 簡報</vt:lpstr>
      <vt:lpstr>Result</vt:lpstr>
      <vt:lpstr>PowerPoint 簡報</vt:lpstr>
      <vt:lpstr>Comparison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Algorithm Lesson for College</dc:title>
  <cp:lastModifiedBy>余明昌</cp:lastModifiedBy>
  <cp:revision>16</cp:revision>
  <dcterms:modified xsi:type="dcterms:W3CDTF">2023-06-16T14:04:54Z</dcterms:modified>
</cp:coreProperties>
</file>